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Tahoma" charset="1" panose="020B0604030504040204"/>
      <p:regular r:id="rId18"/>
    </p:embeddedFont>
    <p:embeddedFont>
      <p:font typeface="Tahoma Bold" charset="1" panose="020B080403050404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jpe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jpeg" Type="http://schemas.openxmlformats.org/officeDocument/2006/relationships/image"/><Relationship Id="rId7" Target="../media/image7.jpeg" Type="http://schemas.openxmlformats.org/officeDocument/2006/relationships/image"/><Relationship Id="rId8" Target="../media/image8.jpeg" Type="http://schemas.openxmlformats.org/officeDocument/2006/relationships/image"/><Relationship Id="rId9" Target="../media/image9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13" t="0" r="0" b="0"/>
          <a:stretch>
            <a:fillRect/>
          </a:stretch>
        </p:blipFill>
        <p:spPr>
          <a:xfrm flipH="false" flipV="false" rot="0">
            <a:off x="0" y="4004528"/>
            <a:ext cx="6055518" cy="628247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35640" t="0" r="0" b="0"/>
          <a:stretch>
            <a:fillRect/>
          </a:stretch>
        </p:blipFill>
        <p:spPr>
          <a:xfrm flipH="false" flipV="false" rot="0">
            <a:off x="0" y="4338521"/>
            <a:ext cx="2283618" cy="354818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solidFill>
              <a:srgbClr val="50B9C1">
                <a:alpha val="6667"/>
              </a:srgbClr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28813" r="0" b="0"/>
          <a:stretch>
            <a:fillRect/>
          </a:stretch>
        </p:blipFill>
        <p:spPr>
          <a:xfrm flipH="false" flipV="false" rot="0">
            <a:off x="11999119" y="1"/>
            <a:ext cx="2405081" cy="171211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23319"/>
          <a:stretch>
            <a:fillRect/>
          </a:stretch>
        </p:blipFill>
        <p:spPr>
          <a:xfrm flipH="false" flipV="false" rot="0">
            <a:off x="12908817" y="9144000"/>
            <a:ext cx="1490601" cy="11430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3825240" y="388620"/>
            <a:ext cx="10120903" cy="1108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spc="83">
                <a:solidFill>
                  <a:srgbClr val="FFFFFF"/>
                </a:solidFill>
                <a:latin typeface="Open Sans"/>
              </a:rPr>
              <a:t>C programming 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86840" y="2316683"/>
            <a:ext cx="16352520" cy="1017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FFFFFF"/>
                </a:solidFill>
                <a:latin typeface="Roboto"/>
              </a:rPr>
              <a:t> Project Name : Library Management System</a:t>
            </a:r>
          </a:p>
          <a:p>
            <a:pPr algn="l">
              <a:lnSpc>
                <a:spcPts val="3840"/>
              </a:lnSpc>
            </a:pPr>
            <a:r>
              <a:rPr lang="en-US" sz="3200" spc="98">
                <a:solidFill>
                  <a:srgbClr val="FFFFFF"/>
                </a:solidFill>
                <a:latin typeface="Open Sans"/>
              </a:rPr>
              <a:t>Github link :https://github.com/sayan1812/Library_management_system.git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3840" y="4696777"/>
            <a:ext cx="6422262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spc="65">
                <a:solidFill>
                  <a:srgbClr val="FFFFFF"/>
                </a:solidFill>
                <a:latin typeface="Tahoma Bold"/>
              </a:rPr>
              <a:t>name : AL Aziz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738487" y="4696777"/>
            <a:ext cx="2447673" cy="1231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spc="-200">
                <a:solidFill>
                  <a:srgbClr val="FFFFFF"/>
                </a:solidFill>
                <a:latin typeface="Tahoma Bold"/>
              </a:rPr>
              <a:t>Sec : A</a:t>
            </a:r>
          </a:p>
          <a:p>
            <a:pPr algn="l">
              <a:lnSpc>
                <a:spcPts val="48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3655040" y="4665501"/>
            <a:ext cx="4084320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spc="55">
                <a:solidFill>
                  <a:srgbClr val="FFFFFF"/>
                </a:solidFill>
                <a:latin typeface="Tahoma Bold"/>
              </a:rPr>
              <a:t>Roll no: 84</a:t>
            </a:r>
          </a:p>
          <a:p>
            <a:pPr algn="l">
              <a:lnSpc>
                <a:spcPts val="4800"/>
              </a:lnSpc>
            </a:pP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5544800" y="0"/>
            <a:ext cx="2743200" cy="2089404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9334" y="0"/>
            <a:ext cx="2743200" cy="20894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13" t="0" r="0" b="0"/>
          <a:stretch>
            <a:fillRect/>
          </a:stretch>
        </p:blipFill>
        <p:spPr>
          <a:xfrm flipH="false" flipV="false" rot="0">
            <a:off x="0" y="4004528"/>
            <a:ext cx="6055518" cy="628247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35640" t="0" r="0" b="0"/>
          <a:stretch>
            <a:fillRect/>
          </a:stretch>
        </p:blipFill>
        <p:spPr>
          <a:xfrm flipH="false" flipV="false" rot="0">
            <a:off x="0" y="4338521"/>
            <a:ext cx="2283618" cy="354818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solidFill>
              <a:srgbClr val="50B9C1">
                <a:alpha val="6667"/>
              </a:srgbClr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28813" r="0" b="0"/>
          <a:stretch>
            <a:fillRect/>
          </a:stretch>
        </p:blipFill>
        <p:spPr>
          <a:xfrm flipH="false" flipV="false" rot="0">
            <a:off x="11999119" y="1"/>
            <a:ext cx="2405081" cy="171211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23319"/>
          <a:stretch>
            <a:fillRect/>
          </a:stretch>
        </p:blipFill>
        <p:spPr>
          <a:xfrm flipH="false" flipV="false" rot="0">
            <a:off x="12908817" y="9144000"/>
            <a:ext cx="1490601" cy="11430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52400" y="1936750"/>
            <a:ext cx="16163290" cy="1186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FFFFFF"/>
                </a:solidFill>
                <a:latin typeface="Arimo Bold"/>
              </a:rPr>
              <a:t>Variables</a:t>
            </a:r>
            <a:r>
              <a:rPr lang="en-US" sz="4400">
                <a:solidFill>
                  <a:srgbClr val="FFFFFF"/>
                </a:solidFill>
                <a:latin typeface="Arimo"/>
              </a:rPr>
              <a:t>:</a:t>
            </a:r>
          </a:p>
          <a:p>
            <a:pPr algn="l">
              <a:lnSpc>
                <a:spcPts val="528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52400" y="2945263"/>
            <a:ext cx="18745200" cy="6678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</a:rPr>
              <a:t>1.Book ID - A unique identifier assigned to each book in the library</a:t>
            </a:r>
          </a:p>
          <a:p>
            <a:pPr algn="l" marL="434340" indent="-21717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rimo"/>
              </a:rPr>
              <a:t>Title - The title of the book</a:t>
            </a:r>
          </a:p>
          <a:p>
            <a:pPr algn="l" marL="434340" indent="-21717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rimo"/>
              </a:rPr>
              <a:t>Author - The author(s) of the book</a:t>
            </a:r>
          </a:p>
          <a:p>
            <a:pPr algn="l" marL="434340" indent="-21717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rimo"/>
              </a:rPr>
              <a:t>Publisher - The publishing company that produced the book</a:t>
            </a:r>
          </a:p>
          <a:p>
            <a:pPr algn="l" marL="434340" indent="-21717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rimo"/>
              </a:rPr>
              <a:t>ISBN - The International Standard Book Number assigned to the book</a:t>
            </a:r>
          </a:p>
          <a:p>
            <a:pPr algn="l" marL="434340" indent="-21717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rimo"/>
              </a:rPr>
              <a:t>Publication year - The year the book was published</a:t>
            </a:r>
          </a:p>
          <a:p>
            <a:pPr algn="l" marL="434340" indent="-21717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rimo"/>
              </a:rPr>
              <a:t>Category/genre - The type or category of book (e.g. fiction, non-fiction, mystery, etc.)</a:t>
            </a:r>
          </a:p>
          <a:p>
            <a:pPr algn="l" marL="434340" indent="-21717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rimo"/>
              </a:rPr>
              <a:t>Availability - Indicates whether the book is available for borrowing or currently checked out</a:t>
            </a:r>
          </a:p>
          <a:p>
            <a:pPr algn="l" marL="434340" indent="-21717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rimo"/>
              </a:rPr>
              <a:t>Borrower ID - The unique identifier assigned to a library patron who has checked out a book</a:t>
            </a:r>
          </a:p>
          <a:p>
            <a:pPr algn="l" marL="434340" indent="-21717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rimo"/>
              </a:rPr>
              <a:t>Due date - The date by which the borrowed book must be returned to the library.</a:t>
            </a:r>
          </a:p>
          <a:p>
            <a:pPr algn="l" marL="434340" indent="-217170" lvl="1">
              <a:lnSpc>
                <a:spcPts val="4320"/>
              </a:lnSpc>
            </a:pPr>
          </a:p>
          <a:p>
            <a:pPr algn="l" marL="434340" indent="-217170" lvl="1">
              <a:lnSpc>
                <a:spcPts val="432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13" t="0" r="0" b="0"/>
          <a:stretch>
            <a:fillRect/>
          </a:stretch>
        </p:blipFill>
        <p:spPr>
          <a:xfrm flipH="false" flipV="false" rot="0">
            <a:off x="0" y="4004528"/>
            <a:ext cx="6055518" cy="628247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35640" t="0" r="0" b="0"/>
          <a:stretch>
            <a:fillRect/>
          </a:stretch>
        </p:blipFill>
        <p:spPr>
          <a:xfrm flipH="false" flipV="false" rot="0">
            <a:off x="0" y="4338521"/>
            <a:ext cx="2283618" cy="354818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solidFill>
              <a:srgbClr val="50B9C1">
                <a:alpha val="6667"/>
              </a:srgbClr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28813" r="0" b="0"/>
          <a:stretch>
            <a:fillRect/>
          </a:stretch>
        </p:blipFill>
        <p:spPr>
          <a:xfrm flipH="false" flipV="false" rot="0">
            <a:off x="11999119" y="1"/>
            <a:ext cx="2405081" cy="171211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23319"/>
          <a:stretch>
            <a:fillRect/>
          </a:stretch>
        </p:blipFill>
        <p:spPr>
          <a:xfrm flipH="false" flipV="false" rot="0">
            <a:off x="12908817" y="9144000"/>
            <a:ext cx="1490601" cy="11430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57363" y="1403350"/>
            <a:ext cx="17973274" cy="8575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FFFFFF"/>
                </a:solidFill>
                <a:latin typeface="Arimo Bold"/>
              </a:rPr>
              <a:t>Functions</a:t>
            </a:r>
            <a:r>
              <a:rPr lang="en-US" sz="4400">
                <a:solidFill>
                  <a:srgbClr val="FFFFFF"/>
                </a:solidFill>
                <a:latin typeface="Arimo"/>
              </a:rPr>
              <a:t>: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D1D5DB"/>
                </a:solidFill>
                <a:latin typeface="Arimo"/>
              </a:rPr>
              <a:t>Cataloguing - Adding new books to the library's collection by creating records of books with details such as author, title, publisher, ISBN, and other relevant information.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D1D5DB"/>
                </a:solidFill>
                <a:latin typeface="Arimo"/>
              </a:rPr>
              <a:t>Circulation - Managing the borrowing and returning of books, tracking loan periods, and sending reminders for overdue books.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D1D5DB"/>
                </a:solidFill>
                <a:latin typeface="Arimo"/>
              </a:rPr>
              <a:t>Reservation - Allowing patrons to reserve books that are currently checked out, and notifying them when the book is available for pickup.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D1D5DB"/>
                </a:solidFill>
                <a:latin typeface="Arimo"/>
              </a:rPr>
              <a:t>Reporting - Generating reports on the usage of the library collection, such as circulation statistics, overdue books, popular books, and other relevant metrics.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D1D5DB"/>
                </a:solidFill>
                <a:latin typeface="Arimo"/>
              </a:rPr>
              <a:t>User management - Managing the profiles of library users, including creating new user accounts, updating user information, and managing user privileges.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D1D5DB"/>
                </a:solidFill>
                <a:latin typeface="Arimo"/>
              </a:rPr>
              <a:t>Catalog search - Allowing patrons to search the library catalog to find books by author, title, subject, or keyword.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D1D5DB"/>
                </a:solidFill>
                <a:latin typeface="Arimo"/>
              </a:rPr>
              <a:t>Fine management - Managing the calculation and collection of fines for overdue books, and maintaining records of fines paid by patrons.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D1D5DB"/>
                </a:solidFill>
                <a:latin typeface="Arimo"/>
              </a:rPr>
              <a:t>Security - Implementing security measures to protect the library's collection, including monitoring book movements and detecting potential theft.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13" t="0" r="0" b="0"/>
          <a:stretch>
            <a:fillRect/>
          </a:stretch>
        </p:blipFill>
        <p:spPr>
          <a:xfrm flipH="false" flipV="false" rot="0">
            <a:off x="0" y="4004528"/>
            <a:ext cx="6055518" cy="628247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35640" t="0" r="0" b="0"/>
          <a:stretch>
            <a:fillRect/>
          </a:stretch>
        </p:blipFill>
        <p:spPr>
          <a:xfrm flipH="false" flipV="false" rot="0">
            <a:off x="0" y="4338521"/>
            <a:ext cx="2283618" cy="354818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solidFill>
              <a:srgbClr val="50B9C1">
                <a:alpha val="6667"/>
              </a:srgbClr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28813" r="0" b="0"/>
          <a:stretch>
            <a:fillRect/>
          </a:stretch>
        </p:blipFill>
        <p:spPr>
          <a:xfrm flipH="false" flipV="false" rot="0">
            <a:off x="11999119" y="1"/>
            <a:ext cx="2405081" cy="171211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23319"/>
          <a:stretch>
            <a:fillRect/>
          </a:stretch>
        </p:blipFill>
        <p:spPr>
          <a:xfrm flipH="false" flipV="false" rot="0">
            <a:off x="12908817" y="9144000"/>
            <a:ext cx="1490601" cy="11430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28600" y="946151"/>
            <a:ext cx="18821400" cy="8998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spc="-5">
                <a:solidFill>
                  <a:srgbClr val="FFFFFF"/>
                </a:solidFill>
                <a:latin typeface="Arimo Bold"/>
              </a:rPr>
              <a:t>Files </a:t>
            </a:r>
            <a:r>
              <a:rPr lang="en-US" sz="4400" spc="-5">
                <a:solidFill>
                  <a:srgbClr val="FFFFFF"/>
                </a:solidFill>
                <a:latin typeface="Arimo"/>
              </a:rPr>
              <a:t>:</a:t>
            </a:r>
          </a:p>
          <a:p>
            <a:pPr algn="l">
              <a:lnSpc>
                <a:spcPts val="3840"/>
              </a:lnSpc>
            </a:pP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FFFFFF"/>
                </a:solidFill>
                <a:latin typeface="Arimo"/>
              </a:rPr>
              <a:t>1. </a:t>
            </a:r>
            <a:r>
              <a:rPr lang="en-US" sz="3200" spc="-3">
                <a:solidFill>
                  <a:srgbClr val="D1D5DB"/>
                </a:solidFill>
                <a:latin typeface="Arimo"/>
              </a:rPr>
              <a:t>Book ID - A unique identifier assigned to each book in the library.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Title - The title of the book.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Author - The author(s) of the book.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Publisher - The publishing company that produced the book.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Price - The cost of acquiring the book.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Publication year - The year the book was published.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Category/genre - The type or category of book (e.g. fiction, non-fiction, mystery, etc.).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Library branch - The location of the library branch where the book is located.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Borrower ID - The unique identifier assigned to a library patron who has checked out a book.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Due date - The date by which the borrowed book must be returned to the library.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Patron ID - A unique identifier assigned to each library patron.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Name - The name of the patron.</a:t>
            </a:r>
          </a:p>
          <a:p>
            <a:pPr algn="l" marL="386080" indent="-193040" lvl="1">
              <a:lnSpc>
                <a:spcPts val="3840"/>
              </a:lnSpc>
              <a:buFont typeface="Arial"/>
              <a:buChar char="•"/>
            </a:pPr>
            <a:r>
              <a:rPr lang="en-US" sz="3200" spc="-3">
                <a:solidFill>
                  <a:srgbClr val="D1D5DB"/>
                </a:solidFill>
                <a:latin typeface="Arimo"/>
              </a:rPr>
              <a:t>Address - The address of the patron.</a:t>
            </a:r>
          </a:p>
          <a:p>
            <a:pPr algn="l" marL="361950" indent="-180975" lvl="1">
              <a:lnSpc>
                <a:spcPts val="3600"/>
              </a:lnSpc>
            </a:pPr>
            <a:r>
              <a:rPr lang="en-US" sz="3000" spc="-3">
                <a:solidFill>
                  <a:srgbClr val="FFFFFF"/>
                </a:solidFill>
                <a:latin typeface="Arimo"/>
              </a:rPr>
              <a:t>.</a:t>
            </a:r>
          </a:p>
          <a:p>
            <a:pPr algn="l" marL="386080" indent="-193040" lvl="1">
              <a:lnSpc>
                <a:spcPts val="3840"/>
              </a:lnSpc>
            </a:pPr>
          </a:p>
          <a:p>
            <a:pPr algn="l" marL="386080" indent="-193040" lvl="1">
              <a:lnSpc>
                <a:spcPts val="384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13" t="0" r="0" b="0"/>
          <a:stretch>
            <a:fillRect/>
          </a:stretch>
        </p:blipFill>
        <p:spPr>
          <a:xfrm flipH="false" flipV="false" rot="0">
            <a:off x="0" y="4004528"/>
            <a:ext cx="6055518" cy="628247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35640" t="0" r="0" b="0"/>
          <a:stretch>
            <a:fillRect/>
          </a:stretch>
        </p:blipFill>
        <p:spPr>
          <a:xfrm flipH="false" flipV="false" rot="0">
            <a:off x="0" y="4338521"/>
            <a:ext cx="2283618" cy="354818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solidFill>
              <a:srgbClr val="50B9C1">
                <a:alpha val="6667"/>
              </a:srgbClr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28813" r="0" b="0"/>
          <a:stretch>
            <a:fillRect/>
          </a:stretch>
        </p:blipFill>
        <p:spPr>
          <a:xfrm flipH="false" flipV="false" rot="0">
            <a:off x="11999119" y="1"/>
            <a:ext cx="2405081" cy="171211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23319"/>
          <a:stretch>
            <a:fillRect/>
          </a:stretch>
        </p:blipFill>
        <p:spPr>
          <a:xfrm flipH="false" flipV="false" rot="0">
            <a:off x="12908817" y="9144000"/>
            <a:ext cx="1490601" cy="11430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28600" y="488950"/>
            <a:ext cx="5279233" cy="696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spc="-5">
                <a:solidFill>
                  <a:srgbClr val="EBEBEB"/>
                </a:solidFill>
                <a:latin typeface="Arimo"/>
              </a:rPr>
              <a:t>Screenshots :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rcRect l="651" t="0" r="651" b="0"/>
          <a:stretch>
            <a:fillRect/>
          </a:stretch>
        </p:blipFill>
        <p:spPr>
          <a:xfrm flipH="false" flipV="false" rot="0">
            <a:off x="228600" y="1193553"/>
            <a:ext cx="5486400" cy="4296126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rcRect l="0" t="5524" r="0" b="5524"/>
          <a:stretch>
            <a:fillRect/>
          </a:stretch>
        </p:blipFill>
        <p:spPr>
          <a:xfrm flipH="false" flipV="false" rot="0">
            <a:off x="8128148" y="1185232"/>
            <a:ext cx="9304042" cy="4267125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52400" y="5600700"/>
            <a:ext cx="4572000" cy="4555768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6629400" y="5620604"/>
            <a:ext cx="4694143" cy="4555767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0"/>
          <a:srcRect l="0" t="13241" r="0" b="13241"/>
          <a:stretch>
            <a:fillRect/>
          </a:stretch>
        </p:blipFill>
        <p:spPr>
          <a:xfrm flipH="false" flipV="false" rot="0">
            <a:off x="12738047" y="5635388"/>
            <a:ext cx="4694143" cy="45557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5" r="0" b="25"/>
          <a:stretch>
            <a:fillRect/>
          </a:stretch>
        </p:blipFill>
        <p:spPr>
          <a:xfrm flipH="false" flipV="false" rot="0">
            <a:off x="2710573" y="1280839"/>
            <a:ext cx="12868094" cy="772477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DAFi9B9wn-c</dc:identifier>
  <dcterms:modified xsi:type="dcterms:W3CDTF">2011-08-01T06:04:30Z</dcterms:modified>
  <cp:revision>1</cp:revision>
  <dc:title>Priyanshu Halder project report.pptx</dc:title>
</cp:coreProperties>
</file>

<file path=docProps/thumbnail.jpeg>
</file>